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4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1BA8581-B337-42B5-9106-241A071C7203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1258FF-107D-4B5E-91CD-DD99D1CFFF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Oscar Lewis.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6B5D17-FCE1-410C-B1BC-CD1B63AE2A7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9B1A13-0F12-469D-B6D1-37218B7BC931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926C-7F3C-448F-8575-6AB6723B3808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0CDDD-276E-4767-AE97-3647E6C86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30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6360-5E60-44FD-B66B-F4BF2FA4DE66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2FDDD-8E3E-494B-99B3-B0AF3D122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65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C9AA6-D6A7-4D52-91E1-58ED6DFC87B0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D01E6-B000-4900-94AC-CD8D19B06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9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9F88-C36D-4FCD-829D-00D4FA239668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75744-7C0C-4323-821F-D32867DAA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24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DA3C-323A-4237-B11C-FE79790037E6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9ABFB-FD22-451F-9C9D-587733F14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4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6B5D-247A-44B7-B32B-EED7AE494E57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2D09-E40B-4D74-9B2F-A9D1FC006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40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32A7-39EF-4F12-965D-C91E2284B289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43579-735A-423A-94CB-C23E8A51D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56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43153-DE10-4FB3-B62C-65BF7FF2D8A3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0E291-871E-4E1D-A882-1AFF3AB54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50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7033-B4F8-4620-87CB-22E35A9C630C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E6C57-8ECB-4946-BAF1-CB7610142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77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4DBD-EED7-48B2-96C4-2A421194EEA3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02B76-9928-4176-800D-7408A419B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07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53D1-B436-4D15-B8AC-DA8C705A3F86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1DAB8-3E51-4184-BFFB-286F51AB6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0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A2D1D4B-2204-4239-9CEC-D9B3C3BF5836}" type="datetime1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43B10C2-015D-49FE-90CB-15875ADA1B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vfAX9CzQm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cfilm.com/webpages/Mexico/DefOfPpl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/>
              <a:t>2010 trip to Tepoztlán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8229600" cy="5638800"/>
          </a:xfrm>
        </p:spPr>
        <p:txBody>
          <a:bodyPr/>
          <a:lstStyle/>
          <a:p>
            <a:pPr algn="l" eaLnBrk="1" hangingPunct="1"/>
            <a:r>
              <a:rPr lang="en-US" altLang="en-US" sz="2400">
                <a:solidFill>
                  <a:schemeClr val="tx1"/>
                </a:solidFill>
                <a:ea typeface="ＭＳ Ｐゴシック" panose="020B0600070205080204" pitchFamily="34" charset="-128"/>
              </a:rPr>
              <a:t>Tepoztlán is a town in the Mexican state of Morelos, about a 90- minute bus ride going south from Mexico City. The town has a population of 14,130 inhabitants according to the 2010 national census and it is a popular tourist day trip from the national capital. Tepotzotlán is famous for the remains of a Aztec-era temple built on top of the nearby Tepozteco mountain.</a:t>
            </a:r>
          </a:p>
          <a:p>
            <a:pPr algn="l" eaLnBrk="1" hangingPunct="1"/>
            <a:r>
              <a:rPr lang="en-US" altLang="en-US" sz="240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</a:p>
          <a:p>
            <a:pPr algn="l" eaLnBrk="1" hangingPunct="1"/>
            <a:r>
              <a:rPr lang="en-US" altLang="en-US" sz="2400">
                <a:solidFill>
                  <a:schemeClr val="tx1"/>
                </a:solidFill>
                <a:ea typeface="ＭＳ Ｐゴシック" panose="020B0600070205080204" pitchFamily="34" charset="-128"/>
              </a:rPr>
              <a:t>The town was the site for an early anthropological study, by Robert Redfield, of a peasant society in Mexico having a </a:t>
            </a:r>
            <a:r>
              <a:rPr lang="en-US" altLang="en-US" sz="2400" i="1">
                <a:solidFill>
                  <a:schemeClr val="tx1"/>
                </a:solidFill>
                <a:ea typeface="ＭＳ Ｐゴシック" panose="020B0600070205080204" pitchFamily="34" charset="-128"/>
              </a:rPr>
              <a:t>Nahua</a:t>
            </a:r>
            <a:r>
              <a:rPr lang="en-US" altLang="en-US" sz="2400">
                <a:solidFill>
                  <a:schemeClr val="tx1"/>
                </a:solidFill>
                <a:ea typeface="ＭＳ Ｐゴシック" panose="020B0600070205080204" pitchFamily="34" charset="-128"/>
              </a:rPr>
              <a:t> cultural heritage: </a:t>
            </a:r>
            <a:r>
              <a:rPr lang="en-US" altLang="en-US" sz="2400" i="1">
                <a:solidFill>
                  <a:schemeClr val="tx1"/>
                </a:solidFill>
                <a:ea typeface="ＭＳ Ｐゴシック" panose="020B0600070205080204" pitchFamily="34" charset="-128"/>
              </a:rPr>
              <a:t>Tepoztlan, a Mexican village </a:t>
            </a:r>
            <a:r>
              <a:rPr lang="en-US" altLang="en-US" sz="2400">
                <a:solidFill>
                  <a:schemeClr val="tx1"/>
                </a:solidFill>
                <a:ea typeface="ＭＳ Ｐゴシック" panose="020B0600070205080204" pitchFamily="34" charset="-128"/>
              </a:rPr>
              <a:t>(1930). A later study by Oscar Lewis, </a:t>
            </a:r>
            <a:r>
              <a:rPr lang="en-US" altLang="en-US" sz="2400" i="1">
                <a:solidFill>
                  <a:schemeClr val="tx1"/>
                </a:solidFill>
                <a:ea typeface="ＭＳ Ｐゴシック" panose="020B0600070205080204" pitchFamily="34" charset="-128"/>
              </a:rPr>
              <a:t>Life in a Mexican Village: Tepoztlán Restudied</a:t>
            </a:r>
            <a:r>
              <a:rPr lang="en-US" altLang="en-US" sz="2400">
                <a:solidFill>
                  <a:schemeClr val="tx1"/>
                </a:solidFill>
                <a:ea typeface="ＭＳ Ｐゴシック" panose="020B0600070205080204" pitchFamily="34" charset="-128"/>
              </a:rPr>
              <a:t> (1960), contested the picture of a tranquil, traditional society depicted in Redfield’s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3200"/>
            </a:br>
            <a:br>
              <a:rPr lang="en-US" sz="3200"/>
            </a:br>
            <a:r>
              <a:rPr lang="en-US" sz="2600"/>
              <a:t>Tourism is controlled with large buses leaving people at a small terminal just outside of town.  Vans come every 5 minutes to shuttle people into the plaza of Tepotztlán.</a:t>
            </a:r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200400"/>
            <a:ext cx="3657600" cy="2439988"/>
          </a:xfrm>
        </p:spPr>
      </p:pic>
      <p:pic>
        <p:nvPicPr>
          <p:cNvPr id="307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657600"/>
            <a:ext cx="3783013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4114800" y="1828800"/>
            <a:ext cx="396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The main road is lined with shops and houses leading into the central plaza with a daily market and a large colonial church.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4191000"/>
            <a:ext cx="3276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Even on a weekday there are crowds of people and dozens of taxi cabs at the plaza.</a:t>
            </a:r>
          </a:p>
        </p:txBody>
      </p:sp>
      <p:pic>
        <p:nvPicPr>
          <p:cNvPr id="410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3449638" cy="2590800"/>
          </a:xfrm>
        </p:spPr>
      </p:pic>
      <p:pic>
        <p:nvPicPr>
          <p:cNvPr id="41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43363"/>
            <a:ext cx="33528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Fancy shops selling jewelry and clothing and small spas and boutique hotels can be found in Tepoztlán.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09800"/>
            <a:ext cx="5486400" cy="4114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411162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Artistic link to a pre-Hispanic heritage</a:t>
            </a:r>
          </a:p>
        </p:txBody>
      </p:sp>
      <p:pic>
        <p:nvPicPr>
          <p:cNvPr id="6147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066800"/>
            <a:ext cx="3124200" cy="2535238"/>
          </a:xfrm>
        </p:spPr>
      </p:pic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4495800" y="914400"/>
            <a:ext cx="43434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This mural on the entrance to their Catholic church proclaims a proud pre-conquest heritage. </a:t>
            </a:r>
          </a:p>
          <a:p>
            <a:pPr eaLnBrk="1" hangingPunct="1"/>
            <a:r>
              <a:rPr lang="en-US" altLang="en-US" sz="2000"/>
              <a:t>These works of art are created each year entirely out of different-colored local seeds. </a:t>
            </a:r>
            <a:endParaRPr lang="en-US" altLang="en-US" sz="2000">
              <a:solidFill>
                <a:srgbClr val="FFC000"/>
              </a:solidFill>
            </a:endParaRPr>
          </a:p>
          <a:p>
            <a:pPr eaLnBrk="1" hangingPunct="1"/>
            <a:endParaRPr lang="en-US" altLang="en-US" sz="200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FFC000"/>
                </a:solidFill>
              </a:rPr>
              <a:t>A variant of this kind of folk art, constructed of local flowers and plastic toys, is seen in  Chapter 8 within the video of the Patron Saint’s Fiesta in Amanalco.</a:t>
            </a:r>
          </a:p>
          <a:p>
            <a:pPr eaLnBrk="1" hangingPunct="1"/>
            <a:endParaRPr lang="en-US" altLang="en-US" sz="200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FFFFFF"/>
                </a:solidFill>
              </a:rPr>
              <a:t>See a short video, “Tepoztlan - "The Language of the Seeds" about </a:t>
            </a:r>
            <a:r>
              <a:rPr lang="en-US" altLang="en-US" sz="2000"/>
              <a:t>Tepotztlán’s folk art</a:t>
            </a:r>
            <a:r>
              <a:rPr lang="en-US" altLang="en-US" sz="2000">
                <a:solidFill>
                  <a:srgbClr val="FFFFFF"/>
                </a:solidFill>
              </a:rPr>
              <a:t> at: </a:t>
            </a:r>
            <a:r>
              <a:rPr lang="en-US" altLang="en-US" sz="2000">
                <a:solidFill>
                  <a:srgbClr val="FFC000"/>
                </a:solidFill>
                <a:hlinkClick r:id="rId3"/>
              </a:rPr>
              <a:t>http://www.youtube.com/watch?v=svfAX9CzQm4</a:t>
            </a:r>
            <a:endParaRPr lang="en-US" altLang="en-US" sz="2400">
              <a:solidFill>
                <a:srgbClr val="FFC000"/>
              </a:solidFill>
            </a:endParaRPr>
          </a:p>
          <a:p>
            <a:pPr eaLnBrk="1" hangingPunct="1"/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18288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5257800"/>
            <a:ext cx="223043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371600" y="4648200"/>
            <a:ext cx="990600" cy="6096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ea typeface="+mj-ea"/>
                <a:cs typeface="+mj-cs"/>
              </a:rPr>
            </a:br>
            <a:r>
              <a:rPr lang="en-US" sz="3600" dirty="0">
                <a:ea typeface="+mj-ea"/>
                <a:cs typeface="+mj-cs"/>
              </a:rPr>
              <a:t>Across from the church is a large daily market with local produce and manufactured items</a:t>
            </a:r>
            <a:br>
              <a:rPr lang="en-US" sz="3600" dirty="0">
                <a:ea typeface="+mj-ea"/>
                <a:cs typeface="+mj-cs"/>
              </a:rPr>
            </a:br>
            <a:endParaRPr lang="en-US" sz="3600" dirty="0">
              <a:ea typeface="+mj-ea"/>
              <a:cs typeface="+mj-cs"/>
            </a:endParaRP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3657600" cy="2743200"/>
          </a:xfrm>
        </p:spPr>
      </p:pic>
      <p:pic>
        <p:nvPicPr>
          <p:cNvPr id="71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3300413"/>
            <a:ext cx="32194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This includes a wide variety of herbal medicines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3949700" cy="3448050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419600" y="3200400"/>
            <a:ext cx="441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The red signs, from left to right, claim that these herbs cure liver and digestive problems, circulation issues and diabetes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3600" dirty="0"/>
            </a:br>
            <a:br>
              <a:rPr lang="en-US" sz="3600" dirty="0"/>
            </a:br>
            <a:r>
              <a:rPr lang="en-US" sz="2900" dirty="0"/>
              <a:t>A major attraction is the Aztec-era temple to </a:t>
            </a:r>
            <a:r>
              <a:rPr lang="en-US" sz="2900" dirty="0" err="1"/>
              <a:t>Tepoztecatl</a:t>
            </a:r>
            <a:r>
              <a:rPr lang="en-US" sz="2900" dirty="0"/>
              <a:t>, the god of </a:t>
            </a:r>
            <a:r>
              <a:rPr lang="en-US" sz="2900" i="1" dirty="0" err="1"/>
              <a:t>pulque</a:t>
            </a:r>
            <a:r>
              <a:rPr lang="en-US" sz="2900" dirty="0"/>
              <a:t> (an alcoholic beverage made from the sap of the agave cactus) on a mountain ridge overlooking </a:t>
            </a:r>
            <a:r>
              <a:rPr lang="en-US" sz="2900" dirty="0" err="1"/>
              <a:t>Tepotzotlán</a:t>
            </a:r>
            <a:r>
              <a:rPr lang="en-US" sz="2900" dirty="0"/>
              <a:t>.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514600"/>
            <a:ext cx="3878263" cy="4279900"/>
          </a:xfrm>
        </p:spPr>
      </p:pic>
      <p:sp>
        <p:nvSpPr>
          <p:cNvPr id="5" name="Down Arrow 4"/>
          <p:cNvSpPr/>
          <p:nvPr/>
        </p:nvSpPr>
        <p:spPr>
          <a:xfrm>
            <a:off x="3665538" y="2971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153400" cy="59737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local myth of Tepoztecatl tells of a protector man-god who was both a pre-Hispanic leader and a diety. As in Amanalco, with its mythology about the man-god Nezahualcóyotl (see chapter 9), both of these beings are key sources of unity and resistance to outside incursions into their environment.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 more information on the myth of Tepoztecatl see: </a:t>
            </a:r>
            <a:r>
              <a:rPr lang="en-US" altLang="en-US">
                <a:ea typeface="ＭＳ Ｐゴシック" panose="020B0600070205080204" pitchFamily="34" charset="-128"/>
                <a:hlinkClick r:id="rId2"/>
              </a:rPr>
              <a:t>www.docfilm.com/webpages/Mexico/DefOfPpl.html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396</Words>
  <Application>Microsoft Office PowerPoint</Application>
  <PresentationFormat>On-screen Show (4:3)</PresentationFormat>
  <Paragraphs>24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ＭＳ Ｐゴシック</vt:lpstr>
      <vt:lpstr>Office Theme</vt:lpstr>
      <vt:lpstr>2010 trip to Tepoztlán</vt:lpstr>
      <vt:lpstr>  Tourism is controlled with large buses leaving people at a small terminal just outside of town.  Vans come every 5 minutes to shuttle people into the plaza of Tepotztlán.</vt:lpstr>
      <vt:lpstr>PowerPoint Presentation</vt:lpstr>
      <vt:lpstr>Fancy shops selling jewelry and clothing and small spas and boutique hotels can be found in Tepoztlán.</vt:lpstr>
      <vt:lpstr>Artistic link to a pre-Hispanic heritage</vt:lpstr>
      <vt:lpstr> Across from the church is a large daily market with local produce and manufactured items </vt:lpstr>
      <vt:lpstr>This includes a wide variety of herbal medicines</vt:lpstr>
      <vt:lpstr>  A major attraction is the Aztec-era temple to Tepoztecatl, the god of pulque (an alcoholic beverage made from the sap of the agave cactus) on a mountain ridge overlooking Tepotzotlán.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trip to Tepotzlan</dc:title>
  <dc:creator>jsokolov</dc:creator>
  <cp:lastModifiedBy>Dan C</cp:lastModifiedBy>
  <cp:revision>25</cp:revision>
  <dcterms:created xsi:type="dcterms:W3CDTF">2014-08-07T13:41:15Z</dcterms:created>
  <dcterms:modified xsi:type="dcterms:W3CDTF">2016-09-17T22:44:28Z</dcterms:modified>
</cp:coreProperties>
</file>