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3854-8390-4B0E-85DE-008D029EB2D2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46F0-CC06-4B4B-98F7-10D26474A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48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EAA9-555B-4B1D-AC91-BFF4AB5D75ED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1E0CF-19E6-40FC-A8B4-0B998D379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7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495D-ED86-42B4-A7D3-EA607A3F0AD8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D17A-A3F1-4A60-869A-EAC0B4426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37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7F2B-162D-48AE-BDB8-0FFEFAF5155A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E51F-5364-49A5-B2F8-17B3A83A0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50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74A76-8187-4172-A378-ADE049D4C8C0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1FAAA-4477-45F4-9B7B-04230FC0C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4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49D9-F72D-4035-A3FE-520C1FF7C4A9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CC0C9-3E9E-481C-9249-E654D1DFE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36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00C3-46C2-4123-ADBB-2C304B2D71BE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2E2B-E489-4C98-9137-B0175073B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66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3BC7-6A46-42CF-A114-059AED164985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EABC0-4764-4D8C-A09A-C6B1983A4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7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9520-7022-4E19-8569-7F61425D3DD1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03BE-CE56-49DB-8730-D4AA63608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70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758E-1A4B-4D6D-A19A-752714F945E7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817AC-A45C-4942-B9EB-ABD9217A1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2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3BFA-D619-4EE1-BBBE-E7EE0C6F63B0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B7E87-06F3-41D4-A927-8BBC46D78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32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DE8DC6-F812-4010-8E67-ED7244D1B7B9}" type="datetimeFigureOut">
              <a:rPr lang="en-US"/>
              <a:pPr>
                <a:defRPr/>
              </a:pPr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CFA6E568-5FEE-45AC-9CB6-5E6D86B1FD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35814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724400"/>
            <a:ext cx="8382000" cy="1981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2400" b="1" dirty="0"/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Amanalco’s </a:t>
            </a:r>
            <a:r>
              <a:rPr lang="en-US" sz="2800" b="1">
                <a:solidFill>
                  <a:srgbClr val="FFC000"/>
                </a:solidFill>
              </a:rPr>
              <a:t>two administrative </a:t>
            </a:r>
            <a:r>
              <a:rPr lang="en-US" sz="2800" b="1" dirty="0">
                <a:solidFill>
                  <a:srgbClr val="FFC000"/>
                </a:solidFill>
              </a:rPr>
              <a:t>sides of the community: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000"/>
                </a:solidFill>
              </a:rPr>
              <a:t> Santo Domingo (</a:t>
            </a:r>
            <a:r>
              <a:rPr lang="en-US" sz="2800" b="1" i="1" dirty="0">
                <a:solidFill>
                  <a:srgbClr val="FFC000"/>
                </a:solidFill>
              </a:rPr>
              <a:t>Serrano</a:t>
            </a:r>
            <a:r>
              <a:rPr lang="en-US" sz="2800" b="1" dirty="0">
                <a:solidFill>
                  <a:srgbClr val="FFC000"/>
                </a:solidFill>
              </a:rPr>
              <a:t>) and San </a:t>
            </a:r>
            <a:r>
              <a:rPr lang="en-US" sz="2800" b="1" dirty="0" err="1">
                <a:solidFill>
                  <a:srgbClr val="FFC000"/>
                </a:solidFill>
              </a:rPr>
              <a:t>Franciso</a:t>
            </a:r>
            <a:r>
              <a:rPr lang="en-US" sz="2800" b="1" dirty="0">
                <a:solidFill>
                  <a:srgbClr val="FFC000"/>
                </a:solidFill>
              </a:rPr>
              <a:t> (</a:t>
            </a:r>
            <a:r>
              <a:rPr lang="en-US" sz="2800" b="1" i="1" dirty="0">
                <a:solidFill>
                  <a:srgbClr val="FFC000"/>
                </a:solidFill>
              </a:rPr>
              <a:t>Caliente</a:t>
            </a:r>
            <a:r>
              <a:rPr lang="en-US" sz="2800" b="1" dirty="0">
                <a:solidFill>
                  <a:srgbClr val="FFC000"/>
                </a:solidFill>
              </a:rPr>
              <a:t>).</a:t>
            </a:r>
          </a:p>
          <a:p>
            <a:pPr fontAlgn="auto">
              <a:spcAft>
                <a:spcPts val="0"/>
              </a:spcAft>
              <a:defRPr/>
            </a:pPr>
            <a:endParaRPr lang="en-US" sz="2400" b="1" dirty="0"/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/>
              <a:t>Adapted from</a:t>
            </a:r>
            <a:r>
              <a:rPr lang="es-ES" sz="2400" b="1" dirty="0"/>
              <a:t> Guillermo Torres. 2008. “Los jóvenes de San Jerónimo Amanalco” </a:t>
            </a:r>
            <a:r>
              <a:rPr lang="es-ES" sz="2400" b="1" dirty="0" err="1"/>
              <a:t>Master’s</a:t>
            </a:r>
            <a:r>
              <a:rPr lang="es-ES" sz="2400" b="1" dirty="0"/>
              <a:t> </a:t>
            </a:r>
            <a:r>
              <a:rPr lang="es-ES" sz="2400" b="1" dirty="0" err="1"/>
              <a:t>Thesis</a:t>
            </a:r>
            <a:r>
              <a:rPr lang="es-ES" sz="2400" b="1" dirty="0"/>
              <a:t>, </a:t>
            </a:r>
            <a:r>
              <a:rPr lang="es-ES" sz="2400" b="1" dirty="0" err="1"/>
              <a:t>Mexico</a:t>
            </a:r>
            <a:r>
              <a:rPr lang="es-ES" sz="2400" b="1" dirty="0"/>
              <a:t> City: Universidad Iberoamericana</a:t>
            </a:r>
            <a:r>
              <a:rPr lang="en-US" sz="2400" b="1" dirty="0"/>
              <a:t>, P65.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</p:txBody>
      </p:sp>
      <p:pic>
        <p:nvPicPr>
          <p:cNvPr id="20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52400"/>
            <a:ext cx="767556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jsokolov</dc:creator>
  <cp:lastModifiedBy>Dan C</cp:lastModifiedBy>
  <cp:revision>4</cp:revision>
  <dcterms:created xsi:type="dcterms:W3CDTF">2013-02-14T03:14:42Z</dcterms:created>
  <dcterms:modified xsi:type="dcterms:W3CDTF">2016-09-17T23:58:53Z</dcterms:modified>
</cp:coreProperties>
</file>